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9" r:id="rId3"/>
    <p:sldId id="258" r:id="rId4"/>
    <p:sldId id="261" r:id="rId5"/>
    <p:sldId id="260" r:id="rId6"/>
    <p:sldId id="269" r:id="rId7"/>
    <p:sldId id="262" r:id="rId8"/>
    <p:sldId id="263" r:id="rId9"/>
    <p:sldId id="264" r:id="rId10"/>
    <p:sldId id="277" r:id="rId11"/>
    <p:sldId id="266" r:id="rId12"/>
    <p:sldId id="265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306A8-7831-457A-946A-622DA479C762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1142C-BE7B-4258-B521-DC516B1F8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BAW-stn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1142C-BE7B-4258-B521-DC516B1F88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b="0" dirty="0" smtClean="0"/>
              <a:t>***Baw-stn</a:t>
            </a:r>
            <a:endParaRPr lang="en-I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1142C-BE7B-4258-B521-DC516B1F88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***</a:t>
            </a:r>
            <a:r>
              <a:rPr lang="en-US" dirty="0" err="1" smtClean="0"/>
              <a:t>Buhch-uhz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1142C-BE7B-4258-B521-DC516B1F88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1142C-BE7B-4258-B521-DC516B1F88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CE5D99-39D0-43B2-8106-EDF868EA6191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A62ED-F355-4600-9FB4-131A6780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29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SEMESTER III </a:t>
            </a:r>
            <a:br>
              <a:rPr lang="en-US" sz="3600" dirty="0" smtClean="0"/>
            </a:br>
            <a:r>
              <a:rPr lang="en-US" sz="3600" dirty="0" smtClean="0"/>
              <a:t>PART II ENGLISH</a:t>
            </a:r>
            <a:br>
              <a:rPr lang="en-US" sz="3600" dirty="0" smtClean="0"/>
            </a:br>
            <a:r>
              <a:rPr lang="en-US" sz="3600" dirty="0" smtClean="0"/>
              <a:t>Subject Title: POETRY AND ONE-ACT PLAYS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167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000" b="1" dirty="0" smtClean="0">
                <a:latin typeface="+mj-lt"/>
              </a:rPr>
              <a:t>Prepared by,</a:t>
            </a:r>
          </a:p>
          <a:p>
            <a:r>
              <a:rPr lang="en-US" sz="2000" b="1" dirty="0" err="1" smtClean="0">
                <a:latin typeface="+mj-lt"/>
              </a:rPr>
              <a:t>B.Rashma</a:t>
            </a:r>
            <a:r>
              <a:rPr lang="en-US" sz="2000" b="1" dirty="0" smtClean="0">
                <a:latin typeface="+mj-lt"/>
              </a:rPr>
              <a:t> ,M.A., NET</a:t>
            </a:r>
          </a:p>
          <a:p>
            <a:r>
              <a:rPr lang="en-US" sz="2000" b="1" dirty="0" smtClean="0">
                <a:latin typeface="+mj-lt"/>
              </a:rPr>
              <a:t>Assistant Professor of English</a:t>
            </a:r>
          </a:p>
          <a:p>
            <a:r>
              <a:rPr lang="en-US" sz="2000" b="1" dirty="0" smtClean="0">
                <a:latin typeface="+mj-lt"/>
              </a:rPr>
              <a:t>Jamal Mohamed College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>
                <a:latin typeface="Lucida Calligraphy" pitchFamily="66" charset="0"/>
              </a:rPr>
              <a:t>Pulitzer prize for poetry</a:t>
            </a:r>
          </a:p>
          <a:p>
            <a:r>
              <a:rPr lang="en-IN" b="1" dirty="0" smtClean="0">
                <a:latin typeface="Lucida Calligraphy" pitchFamily="66" charset="0"/>
              </a:rPr>
              <a:t>Congressional gold medal</a:t>
            </a:r>
          </a:p>
          <a:p>
            <a:pPr>
              <a:buNone/>
            </a:pPr>
            <a:endParaRPr lang="en-IN" b="1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IN" b="1" dirty="0" smtClean="0">
                <a:latin typeface="Lucida Calligraphy" pitchFamily="66" charset="0"/>
              </a:rPr>
              <a:t> Death:</a:t>
            </a:r>
          </a:p>
          <a:p>
            <a:pPr algn="ctr">
              <a:buNone/>
            </a:pPr>
            <a:r>
              <a:rPr lang="en-IN" b="1" dirty="0" smtClean="0">
                <a:latin typeface="Lucida Calligraphy" pitchFamily="66" charset="0"/>
              </a:rPr>
              <a:t> He died in1963 at the age of 88, Boston, Massachusetts, US.</a:t>
            </a:r>
            <a:endParaRPr lang="en-IN" b="1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latin typeface="Lucida Calligraphy" pitchFamily="66" charset="0"/>
              </a:rPr>
              <a:t>Notable Awards</a:t>
            </a:r>
            <a:endParaRPr lang="en-IN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7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Lucida Calligraphy" pitchFamily="66" charset="0"/>
              </a:rPr>
              <a:t>The Road Not Taken</a:t>
            </a:r>
          </a:p>
          <a:p>
            <a:r>
              <a:rPr lang="en-US" b="1" dirty="0" smtClean="0">
                <a:latin typeface="Lucida Calligraphy" pitchFamily="66" charset="0"/>
              </a:rPr>
              <a:t>Mending Wall</a:t>
            </a:r>
          </a:p>
          <a:p>
            <a:r>
              <a:rPr lang="en-US" b="1" dirty="0" smtClean="0">
                <a:latin typeface="Lucida Calligraphy" pitchFamily="66" charset="0"/>
              </a:rPr>
              <a:t>Stopping by Woods on a Snowy Evening</a:t>
            </a:r>
          </a:p>
          <a:p>
            <a:r>
              <a:rPr lang="en-US" b="1" dirty="0" smtClean="0">
                <a:latin typeface="Lucida Calligraphy" pitchFamily="66" charset="0"/>
              </a:rPr>
              <a:t>Fire and ice</a:t>
            </a:r>
          </a:p>
          <a:p>
            <a:r>
              <a:rPr lang="en-US" b="1" dirty="0" smtClean="0">
                <a:latin typeface="Lucida Calligraphy" pitchFamily="66" charset="0"/>
              </a:rPr>
              <a:t>Birches</a:t>
            </a:r>
          </a:p>
          <a:p>
            <a:r>
              <a:rPr lang="en-US" b="1" dirty="0" smtClean="0">
                <a:latin typeface="Lucida Calligraphy" pitchFamily="66" charset="0"/>
              </a:rPr>
              <a:t>Acquainted with the Night</a:t>
            </a:r>
            <a:endParaRPr lang="en-US" b="1" dirty="0">
              <a:latin typeface="Lucida Calligraphy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Frost’s most famous poems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Clarity and Simplicity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Realism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Symbols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Language, Diction and versification</a:t>
            </a:r>
          </a:p>
          <a:p>
            <a:endParaRPr lang="en-US" dirty="0" smtClean="0">
              <a:latin typeface="Lucida Calligraphy" pitchFamily="66" charset="0"/>
            </a:endParaRPr>
          </a:p>
          <a:p>
            <a:r>
              <a:rPr lang="en-US" dirty="0" smtClean="0">
                <a:latin typeface="Lucida Calligraphy" pitchFamily="66" charset="0"/>
              </a:rPr>
              <a:t>Philosophy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ucida Calligraphy" pitchFamily="66" charset="0"/>
              </a:rPr>
              <a:t>Characteristics of frost’s Poetry:</a:t>
            </a:r>
            <a:endParaRPr lang="en-US" dirty="0">
              <a:solidFill>
                <a:schemeClr val="bg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95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IN" b="1" dirty="0" smtClean="0">
                <a:latin typeface="Bradley Hand ITC" pitchFamily="66" charset="0"/>
              </a:rPr>
              <a:t> INTRODUCTION</a:t>
            </a:r>
          </a:p>
          <a:p>
            <a:r>
              <a:rPr lang="en-IN" dirty="0" smtClean="0">
                <a:latin typeface="Lucida Calligraphy" pitchFamily="66" charset="0"/>
              </a:rPr>
              <a:t>Title :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Lucida Calligraphy" pitchFamily="66" charset="0"/>
              </a:rPr>
              <a:t>	The Road symbolizes “our life”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Lucida Calligraphy" pitchFamily="66" charset="0"/>
              </a:rPr>
              <a:t>The path we don’t choose in our life is Road not taken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Lucida Calligraphy" pitchFamily="66" charset="0"/>
              </a:rPr>
              <a:t> Describes about the feeling that he left in the past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Lucida Calligraphy" pitchFamily="66" charset="0"/>
              </a:rPr>
              <a:t>Chosen Path– decides our future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Lucida Calligraphy" pitchFamily="66" charset="0"/>
              </a:rPr>
              <a:t> Be wise while making decision.</a:t>
            </a:r>
            <a:endParaRPr lang="en-IN" dirty="0">
              <a:latin typeface="Lucida Calligraphy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dirty="0" smtClean="0"/>
              <a:t>  </a:t>
            </a:r>
            <a:r>
              <a:rPr lang="en-IN" dirty="0" smtClean="0">
                <a:solidFill>
                  <a:schemeClr val="tx1"/>
                </a:solidFill>
                <a:latin typeface="Lucida Calligraphy" pitchFamily="66" charset="0"/>
              </a:rPr>
              <a:t>THE ROAD NOT TAKEN </a:t>
            </a:r>
            <a:br>
              <a:rPr lang="en-IN" dirty="0" smtClean="0">
                <a:solidFill>
                  <a:schemeClr val="tx1"/>
                </a:solidFill>
                <a:latin typeface="Lucida Calligraphy" pitchFamily="66" charset="0"/>
              </a:rPr>
            </a:br>
            <a:r>
              <a:rPr lang="en-IN" dirty="0" smtClean="0">
                <a:solidFill>
                  <a:schemeClr val="tx1"/>
                </a:solidFill>
                <a:latin typeface="Lucida Calligraphy" pitchFamily="66" charset="0"/>
              </a:rPr>
              <a:t>                         -Robert Frost</a:t>
            </a:r>
            <a:endParaRPr lang="en-IN" dirty="0">
              <a:solidFill>
                <a:schemeClr val="tx1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1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Two roads diverged in a yellow wood,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sorry I could not travel both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be one traveller, long I stood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looked down one as far as I could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To where it bent in the undergrowth;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Bradley Hand ITC" pitchFamily="66" charset="0"/>
              </a:rPr>
              <a:t>STANZA- I</a:t>
            </a:r>
            <a:endParaRPr lang="en-IN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4" name="Picture 3" descr="roa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886200"/>
            <a:ext cx="6477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1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Then took the other, just as fair,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having perhaps the better claim,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Because it was grassy and wanted wear;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Though as for that the passing there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Had worn them really about the same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Bradley Hand ITC" pitchFamily="66" charset="0"/>
              </a:rPr>
              <a:t>STANZA -II</a:t>
            </a:r>
            <a:endParaRPr lang="en-IN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4" name="Picture 3" descr="roa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886200"/>
            <a:ext cx="52578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both that morning equally lay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In leaves no step had trodden black.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Oh, I kept the first for another day!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Yet knowing how way leads on to way,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I doubted if I should ever come back.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 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Bradley Hand ITC" pitchFamily="66" charset="0"/>
              </a:rPr>
              <a:t>STANZA-III</a:t>
            </a:r>
            <a:endParaRPr lang="en-IN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4" name="Picture 3" descr="road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962400"/>
            <a:ext cx="510540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IN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I shall be telling this with a sigh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Somewhere ages and ages hence;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Two roads diverged in a wood, and I —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I took the one less travelled by,</a:t>
            </a:r>
          </a:p>
          <a:p>
            <a:pPr>
              <a:buNone/>
            </a:pPr>
            <a:r>
              <a:rPr lang="en-IN" dirty="0" smtClean="0">
                <a:latin typeface="Lucida Calligraphy" pitchFamily="66" charset="0"/>
              </a:rPr>
              <a:t>And that has made all the difference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Bradley Hand ITC" pitchFamily="66" charset="0"/>
              </a:rPr>
              <a:t>STANZA-IV</a:t>
            </a:r>
            <a:endParaRPr lang="en-IN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38600"/>
            <a:ext cx="73914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Rhyme scheme</a:t>
            </a:r>
            <a:r>
              <a:rPr lang="en-IN" dirty="0" smtClean="0"/>
              <a:t>: </a:t>
            </a:r>
            <a:r>
              <a:rPr lang="en-IN" dirty="0" err="1" smtClean="0"/>
              <a:t>abaab</a:t>
            </a:r>
            <a:endParaRPr lang="en-IN" dirty="0" smtClean="0"/>
          </a:p>
          <a:p>
            <a:pPr algn="ctr">
              <a:buNone/>
            </a:pP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Two roads diverged in a yellow </a:t>
            </a:r>
            <a:r>
              <a:rPr lang="en-IN" sz="2600" b="1" dirty="0" smtClean="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wood</a:t>
            </a: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, a</a:t>
            </a:r>
            <a:endParaRPr lang="en-IN" sz="2600" b="1" dirty="0" smtClean="0">
              <a:solidFill>
                <a:srgbClr val="FF0000"/>
              </a:solidFill>
              <a:latin typeface="Bradley Hand ITC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And sorry I could not travel </a:t>
            </a:r>
            <a:r>
              <a:rPr lang="en-IN" sz="2600" b="1" dirty="0" smtClean="0">
                <a:solidFill>
                  <a:srgbClr val="00B050"/>
                </a:solidFill>
                <a:latin typeface="Bradley Hand ITC" pitchFamily="66" charset="0"/>
                <a:cs typeface="Times New Roman" pitchFamily="18" charset="0"/>
              </a:rPr>
              <a:t>both  b</a:t>
            </a:r>
          </a:p>
          <a:p>
            <a:pPr algn="ctr">
              <a:buNone/>
            </a:pP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And be one traveller, long I </a:t>
            </a:r>
            <a:r>
              <a:rPr lang="en-IN" sz="2600" b="1" dirty="0" smtClean="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stood  a</a:t>
            </a:r>
          </a:p>
          <a:p>
            <a:pPr algn="ctr">
              <a:buNone/>
            </a:pP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And looked down one as far as I </a:t>
            </a:r>
            <a:r>
              <a:rPr lang="en-IN" sz="2600" b="1" dirty="0" smtClean="0">
                <a:solidFill>
                  <a:srgbClr val="FF0000"/>
                </a:solidFill>
                <a:latin typeface="Bradley Hand ITC" pitchFamily="66" charset="0"/>
                <a:cs typeface="Times New Roman" pitchFamily="18" charset="0"/>
              </a:rPr>
              <a:t>could  a</a:t>
            </a:r>
          </a:p>
          <a:p>
            <a:pPr algn="ctr">
              <a:buNone/>
            </a:pPr>
            <a:r>
              <a:rPr lang="en-IN" sz="2600" b="1" dirty="0" smtClean="0">
                <a:latin typeface="Bradley Hand ITC" pitchFamily="66" charset="0"/>
                <a:cs typeface="Times New Roman" pitchFamily="18" charset="0"/>
              </a:rPr>
              <a:t>To where it bent in the </a:t>
            </a:r>
            <a:r>
              <a:rPr lang="en-IN" sz="2600" b="1" dirty="0" smtClean="0">
                <a:solidFill>
                  <a:srgbClr val="00B050"/>
                </a:solidFill>
                <a:latin typeface="Bradley Hand ITC" pitchFamily="66" charset="0"/>
                <a:cs typeface="Times New Roman" pitchFamily="18" charset="0"/>
              </a:rPr>
              <a:t>undergrowth;  b</a:t>
            </a:r>
            <a:endParaRPr lang="en-IN" dirty="0" smtClean="0"/>
          </a:p>
          <a:p>
            <a:r>
              <a:rPr lang="en-IN" dirty="0" smtClean="0">
                <a:solidFill>
                  <a:srgbClr val="7030A0"/>
                </a:solidFill>
              </a:rPr>
              <a:t>Symbolism</a:t>
            </a:r>
            <a:r>
              <a:rPr lang="en-IN" dirty="0" smtClean="0"/>
              <a:t>:</a:t>
            </a:r>
          </a:p>
          <a:p>
            <a:pPr algn="ctr"/>
            <a:r>
              <a:rPr lang="en-IN" dirty="0" smtClean="0"/>
              <a:t> two roads-to choices in our life</a:t>
            </a:r>
          </a:p>
          <a:p>
            <a:pPr algn="ctr"/>
            <a:r>
              <a:rPr lang="en-IN" dirty="0" smtClean="0"/>
              <a:t>Road – symbolizes our life</a:t>
            </a:r>
          </a:p>
          <a:p>
            <a:r>
              <a:rPr lang="en-IN" dirty="0" smtClean="0">
                <a:solidFill>
                  <a:srgbClr val="7030A0"/>
                </a:solidFill>
              </a:rPr>
              <a:t>Anaphora</a:t>
            </a:r>
            <a:r>
              <a:rPr lang="en-IN" dirty="0" smtClean="0"/>
              <a:t>: ( repetition of words at the beginning of neighbouring clauses)</a:t>
            </a:r>
          </a:p>
          <a:p>
            <a:pPr algn="ctr">
              <a:buNone/>
            </a:pPr>
            <a:r>
              <a:rPr lang="en-IN" dirty="0" smtClean="0"/>
              <a:t>Example: </a:t>
            </a:r>
            <a:r>
              <a:rPr lang="en-IN" sz="2800" dirty="0" smtClean="0">
                <a:solidFill>
                  <a:srgbClr val="0070C0"/>
                </a:solidFill>
              </a:rPr>
              <a:t>and</a:t>
            </a:r>
            <a:r>
              <a:rPr lang="en-IN" dirty="0" smtClean="0"/>
              <a:t> is repeated at the beginning of 2</a:t>
            </a:r>
            <a:r>
              <a:rPr lang="en-IN" baseline="30000" dirty="0" smtClean="0"/>
              <a:t>nd</a:t>
            </a:r>
            <a:r>
              <a:rPr lang="en-IN" dirty="0" smtClean="0"/>
              <a:t> ,3</a:t>
            </a:r>
            <a:r>
              <a:rPr lang="en-IN" baseline="30000" dirty="0" smtClean="0"/>
              <a:t>rd</a:t>
            </a:r>
            <a:r>
              <a:rPr lang="en-IN" dirty="0" smtClean="0"/>
              <a:t>  and 4</a:t>
            </a:r>
            <a:r>
              <a:rPr lang="en-IN" baseline="30000" dirty="0" smtClean="0"/>
              <a:t>th</a:t>
            </a:r>
            <a:r>
              <a:rPr lang="en-IN" dirty="0" smtClean="0"/>
              <a:t> lines.</a:t>
            </a:r>
          </a:p>
          <a:p>
            <a:pPr>
              <a:buNone/>
            </a:pP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Poetic /Literary Devices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Alliteration</a:t>
            </a:r>
            <a:r>
              <a:rPr lang="en-IN" dirty="0" smtClean="0"/>
              <a:t>: </a:t>
            </a:r>
            <a:r>
              <a:rPr lang="en-IN" dirty="0" smtClean="0">
                <a:solidFill>
                  <a:srgbClr val="FF0000"/>
                </a:solidFill>
              </a:rPr>
              <a:t>w</a:t>
            </a:r>
            <a:r>
              <a:rPr lang="en-IN" dirty="0" smtClean="0"/>
              <a:t>anted </a:t>
            </a:r>
            <a:r>
              <a:rPr lang="en-IN" dirty="0" smtClean="0">
                <a:solidFill>
                  <a:srgbClr val="FF0000"/>
                </a:solidFill>
              </a:rPr>
              <a:t>w</a:t>
            </a:r>
            <a:r>
              <a:rPr lang="en-IN" dirty="0" smtClean="0"/>
              <a:t>ear, </a:t>
            </a:r>
            <a:r>
              <a:rPr lang="en-IN" dirty="0" smtClean="0">
                <a:solidFill>
                  <a:srgbClr val="FF0000"/>
                </a:solidFill>
              </a:rPr>
              <a:t>f</a:t>
            </a:r>
            <a:r>
              <a:rPr lang="en-IN" dirty="0" smtClean="0"/>
              <a:t>irst </a:t>
            </a:r>
            <a:r>
              <a:rPr lang="en-IN" dirty="0" smtClean="0">
                <a:solidFill>
                  <a:srgbClr val="FF0000"/>
                </a:solidFill>
              </a:rPr>
              <a:t>f</a:t>
            </a:r>
            <a:r>
              <a:rPr lang="en-IN" dirty="0" smtClean="0"/>
              <a:t>or, </a:t>
            </a:r>
            <a:r>
              <a:rPr lang="en-IN" dirty="0" smtClean="0">
                <a:solidFill>
                  <a:srgbClr val="FF0000"/>
                </a:solidFill>
              </a:rPr>
              <a:t>t</a:t>
            </a:r>
            <a:r>
              <a:rPr lang="en-IN" dirty="0" smtClean="0"/>
              <a:t>hough </a:t>
            </a:r>
            <a:r>
              <a:rPr lang="en-IN" dirty="0" smtClean="0">
                <a:solidFill>
                  <a:srgbClr val="FF0000"/>
                </a:solidFill>
              </a:rPr>
              <a:t>t</a:t>
            </a:r>
            <a:r>
              <a:rPr lang="en-IN" dirty="0" smtClean="0"/>
              <a:t>hat</a:t>
            </a:r>
          </a:p>
          <a:p>
            <a:r>
              <a:rPr lang="en-IN" dirty="0" smtClean="0"/>
              <a:t>Because it was grassy and </a:t>
            </a:r>
            <a:r>
              <a:rPr lang="en-IN" u="sng" dirty="0" smtClean="0"/>
              <a:t>w</a:t>
            </a:r>
            <a:r>
              <a:rPr lang="en-IN" dirty="0" smtClean="0"/>
              <a:t>anted </a:t>
            </a:r>
            <a:r>
              <a:rPr lang="en-IN" u="sng" dirty="0" smtClean="0"/>
              <a:t>w</a:t>
            </a:r>
            <a:r>
              <a:rPr lang="en-IN" dirty="0" smtClean="0"/>
              <a:t>ear;</a:t>
            </a:r>
          </a:p>
          <a:p>
            <a:r>
              <a:rPr lang="en-IN" dirty="0" smtClean="0"/>
              <a:t>Oh, I kept the </a:t>
            </a:r>
            <a:r>
              <a:rPr lang="en-IN" u="sng" dirty="0" smtClean="0"/>
              <a:t>f</a:t>
            </a:r>
            <a:r>
              <a:rPr lang="en-IN" dirty="0" smtClean="0"/>
              <a:t>irst </a:t>
            </a:r>
            <a:r>
              <a:rPr lang="en-IN" u="sng" dirty="0" smtClean="0"/>
              <a:t>f</a:t>
            </a:r>
            <a:r>
              <a:rPr lang="en-IN" dirty="0" smtClean="0"/>
              <a:t>or another day!</a:t>
            </a:r>
          </a:p>
          <a:p>
            <a:r>
              <a:rPr lang="en-IN" u="sng" dirty="0" smtClean="0"/>
              <a:t>T</a:t>
            </a:r>
            <a:r>
              <a:rPr lang="en-IN" dirty="0" smtClean="0"/>
              <a:t>hough as for </a:t>
            </a:r>
            <a:r>
              <a:rPr lang="en-IN" u="sng" dirty="0" smtClean="0"/>
              <a:t>t</a:t>
            </a:r>
            <a:r>
              <a:rPr lang="en-IN" dirty="0" smtClean="0"/>
              <a:t>hat </a:t>
            </a:r>
            <a:r>
              <a:rPr lang="en-IN" u="sng" dirty="0" smtClean="0"/>
              <a:t>t</a:t>
            </a:r>
            <a:r>
              <a:rPr lang="en-IN" dirty="0" smtClean="0"/>
              <a:t>he passing </a:t>
            </a:r>
            <a:r>
              <a:rPr lang="en-IN" u="sng" dirty="0" smtClean="0"/>
              <a:t>t</a:t>
            </a:r>
            <a:r>
              <a:rPr lang="en-IN" dirty="0" smtClean="0"/>
              <a:t>here</a:t>
            </a:r>
          </a:p>
          <a:p>
            <a:pPr lvl="8">
              <a:buNone/>
            </a:pPr>
            <a:endParaRPr lang="en-IN" dirty="0" smtClean="0">
              <a:solidFill>
                <a:srgbClr val="7030A0"/>
              </a:solidFill>
            </a:endParaRPr>
          </a:p>
          <a:p>
            <a:r>
              <a:rPr lang="en-IN" dirty="0" smtClean="0">
                <a:solidFill>
                  <a:srgbClr val="7030A0"/>
                </a:solidFill>
              </a:rPr>
              <a:t>Simile</a:t>
            </a:r>
            <a:r>
              <a:rPr lang="en-IN" dirty="0" smtClean="0"/>
              <a:t>: as just as fair- in the second stanza.</a:t>
            </a:r>
          </a:p>
          <a:p>
            <a:r>
              <a:rPr lang="en-IN" dirty="0" smtClean="0">
                <a:solidFill>
                  <a:srgbClr val="7030A0"/>
                </a:solidFill>
              </a:rPr>
              <a:t>Repetition</a:t>
            </a:r>
            <a:r>
              <a:rPr lang="en-IN" dirty="0" smtClean="0"/>
              <a:t>:  *Ages is repeated.</a:t>
            </a:r>
          </a:p>
          <a:p>
            <a:pPr>
              <a:buNone/>
            </a:pPr>
            <a:r>
              <a:rPr lang="en-IN" dirty="0" smtClean="0"/>
              <a:t>			    * Two roads diverged in a yellow wood ( repeated in 1</a:t>
            </a:r>
            <a:r>
              <a:rPr lang="en-IN" baseline="30000" dirty="0" smtClean="0"/>
              <a:t>st</a:t>
            </a:r>
            <a:r>
              <a:rPr lang="en-IN" dirty="0" smtClean="0"/>
              <a:t>  and 4</a:t>
            </a:r>
            <a:r>
              <a:rPr lang="en-IN" baseline="30000" dirty="0" smtClean="0"/>
              <a:t>th</a:t>
            </a:r>
            <a:r>
              <a:rPr lang="en-IN" dirty="0" smtClean="0"/>
              <a:t> stanzas)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Cont...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6146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Introduction</a:t>
            </a:r>
          </a:p>
          <a:p>
            <a:r>
              <a:rPr lang="en-US" dirty="0" smtClean="0">
                <a:latin typeface="Lucida Calligraphy" pitchFamily="66" charset="0"/>
              </a:rPr>
              <a:t>Syllabus</a:t>
            </a:r>
          </a:p>
          <a:p>
            <a:r>
              <a:rPr lang="en-US" dirty="0" smtClean="0">
                <a:latin typeface="Lucida Calligraphy" pitchFamily="66" charset="0"/>
              </a:rPr>
              <a:t>What is Poetry and one-act plays?</a:t>
            </a:r>
          </a:p>
          <a:p>
            <a:r>
              <a:rPr lang="en-US" dirty="0" smtClean="0">
                <a:latin typeface="Lucida Calligraphy" pitchFamily="66" charset="0"/>
              </a:rPr>
              <a:t>The Road Not Taken by Robert Frost</a:t>
            </a:r>
          </a:p>
          <a:p>
            <a:r>
              <a:rPr lang="en-US" dirty="0" smtClean="0">
                <a:latin typeface="Lucida Calligraphy" pitchFamily="66" charset="0"/>
              </a:rPr>
              <a:t> Biography of Robert Frost</a:t>
            </a:r>
          </a:p>
          <a:p>
            <a:r>
              <a:rPr lang="en-US" dirty="0" smtClean="0">
                <a:latin typeface="Lucida Calligraphy" pitchFamily="66" charset="0"/>
              </a:rPr>
              <a:t>Characteristics of frost’s poetry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OVERVIEW </a:t>
            </a:r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slide_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772400" cy="5321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0;p14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1000" y="1066800"/>
            <a:ext cx="8305799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SYLLABUS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5731"/>
          <a:stretch/>
        </p:blipFill>
        <p:spPr>
          <a:xfrm>
            <a:off x="0" y="762000"/>
            <a:ext cx="9144000" cy="617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5;p19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tretch/>
        </p:blipFill>
        <p:spPr>
          <a:xfrm>
            <a:off x="1557841" y="1481138"/>
            <a:ext cx="6028317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Cont…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0200"/>
            <a:ext cx="6248400" cy="4191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UNIT-1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Bradley Hand ITC" pitchFamily="66" charset="0"/>
              </a:rPr>
              <a:t>Robert Lee Frost was born on March 26, 1874.</a:t>
            </a:r>
          </a:p>
          <a:p>
            <a:r>
              <a:rPr lang="en-US" b="1" dirty="0" smtClean="0">
                <a:latin typeface="Bradley Hand ITC" pitchFamily="66" charset="0"/>
              </a:rPr>
              <a:t>In San Francisco , California.</a:t>
            </a:r>
          </a:p>
          <a:p>
            <a:r>
              <a:rPr lang="en-US" b="1" dirty="0" smtClean="0">
                <a:latin typeface="Bradley Hand ITC" pitchFamily="66" charset="0"/>
              </a:rPr>
              <a:t>Most critically respected American poet of 20</a:t>
            </a:r>
            <a:r>
              <a:rPr lang="en-US" b="1" baseline="30000" dirty="0" smtClean="0">
                <a:latin typeface="Bradley Hand ITC" pitchFamily="66" charset="0"/>
              </a:rPr>
              <a:t>th</a:t>
            </a:r>
            <a:r>
              <a:rPr lang="en-US" b="1" dirty="0" smtClean="0">
                <a:latin typeface="Bradley Hand ITC" pitchFamily="66" charset="0"/>
              </a:rPr>
              <a:t> century.</a:t>
            </a:r>
          </a:p>
          <a:p>
            <a:r>
              <a:rPr lang="en-US" b="1" dirty="0" smtClean="0">
                <a:latin typeface="Bradley Hand ITC" pitchFamily="66" charset="0"/>
              </a:rPr>
              <a:t>Majority of his work had been published in England as well as America.</a:t>
            </a:r>
          </a:p>
          <a:p>
            <a:r>
              <a:rPr lang="en-US" b="1" dirty="0" smtClean="0">
                <a:latin typeface="Bradley Hand ITC" pitchFamily="66" charset="0"/>
              </a:rPr>
              <a:t>Best known for his realistic depictions of rural life.(he used nature to represent the complications of life )</a:t>
            </a:r>
          </a:p>
          <a:p>
            <a:r>
              <a:rPr lang="en-US" b="1" dirty="0" smtClean="0">
                <a:latin typeface="Bradley Hand ITC" pitchFamily="66" charset="0"/>
              </a:rPr>
              <a:t>In the early 20</a:t>
            </a:r>
            <a:r>
              <a:rPr lang="en-US" b="1" baseline="30000" dirty="0" smtClean="0">
                <a:latin typeface="Bradley Hand ITC" pitchFamily="66" charset="0"/>
              </a:rPr>
              <a:t>th</a:t>
            </a:r>
            <a:r>
              <a:rPr lang="en-US" b="1" dirty="0" smtClean="0">
                <a:latin typeface="Bradley Hand ITC" pitchFamily="66" charset="0"/>
              </a:rPr>
              <a:t> cent.. Revolved around rural life in New England – examine complex social and philosophical themes. 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ROBERT FROST</a:t>
            </a:r>
            <a:endParaRPr lang="en-US" dirty="0">
              <a:latin typeface="Lucida Calligraphy" pitchFamily="66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28600"/>
            <a:ext cx="3810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latin typeface="Lucida Calligraphy" pitchFamily="66" charset="0"/>
              </a:rPr>
              <a:t>CHILDHOOD: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Father – William Prescott Frost (Journalist)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Mother: Isabelle Moodie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After his father’s death , the family moved to Lawrence, Massachusetts(US).</a:t>
            </a:r>
          </a:p>
          <a:p>
            <a:r>
              <a:rPr lang="en-US" b="1" dirty="0" smtClean="0">
                <a:latin typeface="Lucida Calligraphy" pitchFamily="66" charset="0"/>
              </a:rPr>
              <a:t>EDUCATION: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Frost graduated from Lawrence High School.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Frost grew up in the city and he published his first poem in his high school’s magazine.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Lucida Calligraphy" pitchFamily="66" charset="0"/>
              </a:rPr>
              <a:t>He attended Dartmouth college &amp;Later he joined Harvard University in Boston, but he never earned a formal college degree.</a:t>
            </a:r>
          </a:p>
          <a:p>
            <a:pPr algn="ctr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Cont..</a:t>
            </a:r>
            <a:endParaRPr lang="en-US" dirty="0">
              <a:latin typeface="Bradley Hand ITC" pitchFamily="66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04800"/>
            <a:ext cx="426720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In 1894,Frost had his first poem, “My Butterfly: an Elegy” published in </a:t>
            </a:r>
            <a:r>
              <a:rPr lang="en-US" b="1" i="1" dirty="0" smtClean="0">
                <a:latin typeface="Lucida Calligraphy" pitchFamily="66" charset="0"/>
              </a:rPr>
              <a:t>The independent</a:t>
            </a:r>
            <a:r>
              <a:rPr lang="en-US" b="1" dirty="0" smtClean="0">
                <a:latin typeface="Lucida Calligraphy" pitchFamily="66" charset="0"/>
              </a:rPr>
              <a:t>, a weekly literary journal popular in New York City.</a:t>
            </a:r>
          </a:p>
          <a:p>
            <a:r>
              <a:rPr lang="en-US" b="1" dirty="0" smtClean="0">
                <a:latin typeface="Lucida Calligraphy" pitchFamily="66" charset="0"/>
              </a:rPr>
              <a:t> In 1906, he wrote two poems 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latin typeface="Lucida Calligraphy" pitchFamily="66" charset="0"/>
              </a:rPr>
              <a:t>The tuft of flowers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dirty="0" smtClean="0">
                <a:latin typeface="Lucida Calligraphy" pitchFamily="66" charset="0"/>
              </a:rPr>
              <a:t>The trail by existence</a:t>
            </a:r>
          </a:p>
          <a:p>
            <a:pPr marL="514350" indent="-514350">
              <a:buNone/>
            </a:pPr>
            <a:r>
              <a:rPr lang="en-US" b="1" dirty="0" smtClean="0">
                <a:latin typeface="Lucida Calligraphy" pitchFamily="66" charset="0"/>
              </a:rPr>
              <a:t>     When he was 38 yrs old, he found a publisher who would print his first book of poems, </a:t>
            </a:r>
            <a:r>
              <a:rPr lang="en-US" b="1" i="1" dirty="0" smtClean="0">
                <a:latin typeface="Lucida Calligraphy" pitchFamily="66" charset="0"/>
              </a:rPr>
              <a:t>A Boy’s will</a:t>
            </a:r>
            <a:r>
              <a:rPr lang="en-US" b="1" dirty="0" smtClean="0">
                <a:latin typeface="Lucida Calligraphy" pitchFamily="66" charset="0"/>
              </a:rPr>
              <a:t>, followed by </a:t>
            </a:r>
            <a:r>
              <a:rPr lang="en-US" b="1" i="1" dirty="0" smtClean="0">
                <a:latin typeface="Lucida Calligraphy" pitchFamily="66" charset="0"/>
              </a:rPr>
              <a:t>North of Boston </a:t>
            </a:r>
            <a:r>
              <a:rPr lang="en-US" b="1" dirty="0" smtClean="0">
                <a:latin typeface="Lucida Calligraphy" pitchFamily="66" charset="0"/>
              </a:rPr>
              <a:t>a year later.</a:t>
            </a:r>
          </a:p>
          <a:p>
            <a:endParaRPr lang="en-US" b="1" dirty="0">
              <a:latin typeface="Lucida Calligraphy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Frost’s Early Poetry 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744</TotalTime>
  <Words>695</Words>
  <Application>Microsoft Office PowerPoint</Application>
  <PresentationFormat>On-screen Show (4:3)</PresentationFormat>
  <Paragraphs>126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    SEMESTER III  PART II ENGLISH Subject Title: POETRY AND ONE-ACT PLAYS </vt:lpstr>
      <vt:lpstr>OVERVIEW </vt:lpstr>
      <vt:lpstr>SYLLABUS</vt:lpstr>
      <vt:lpstr>Slide 4</vt:lpstr>
      <vt:lpstr>Cont…  </vt:lpstr>
      <vt:lpstr>UNIT-1</vt:lpstr>
      <vt:lpstr>ROBERT FROST</vt:lpstr>
      <vt:lpstr>Cont..</vt:lpstr>
      <vt:lpstr>Frost’s Early Poetry </vt:lpstr>
      <vt:lpstr>Notable Awards</vt:lpstr>
      <vt:lpstr>Frost’s most famous poems</vt:lpstr>
      <vt:lpstr>Characteristics of frost’s Poetry:</vt:lpstr>
      <vt:lpstr>  THE ROAD NOT TAKEN                           -Robert Frost</vt:lpstr>
      <vt:lpstr>STANZA- I</vt:lpstr>
      <vt:lpstr>STANZA -II</vt:lpstr>
      <vt:lpstr>STANZA-III</vt:lpstr>
      <vt:lpstr>STANZA-IV</vt:lpstr>
      <vt:lpstr>Poetic /Literary Devices</vt:lpstr>
      <vt:lpstr>Cont...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AND ONE-ACT PLAYS</dc:title>
  <dc:creator>Windows User</dc:creator>
  <cp:lastModifiedBy>ACER</cp:lastModifiedBy>
  <cp:revision>100</cp:revision>
  <dcterms:created xsi:type="dcterms:W3CDTF">2020-07-19T08:29:51Z</dcterms:created>
  <dcterms:modified xsi:type="dcterms:W3CDTF">2023-04-05T06:19:07Z</dcterms:modified>
</cp:coreProperties>
</file>